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25" autoAdjust="0"/>
    <p:restoredTop sz="94660"/>
  </p:normalViewPr>
  <p:slideViewPr>
    <p:cSldViewPr snapToGrid="0">
      <p:cViewPr>
        <p:scale>
          <a:sx n="66" d="100"/>
          <a:sy n="66" d="100"/>
        </p:scale>
        <p:origin x="129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85316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63205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6293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19722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91528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398786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265140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133935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5759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2448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58212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8387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0622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259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2122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9768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52133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EE7C1E3-00D2-41CF-8D07-6A3C15B09F13}" type="datetimeFigureOut">
              <a:rPr lang="id-ID" smtClean="0"/>
              <a:t>17/12/2019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13B9A4C-24EC-40A0-95B4-295972CD4CF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783891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rldatlas.com/articles/the-top-10-coal-producers-worldwide.html" TargetMode="External"/><Relationship Id="rId2" Type="http://schemas.openxmlformats.org/officeDocument/2006/relationships/hyperlink" Target="https://www.machinelearningplus.com/time-series/arima-model-time-series-forecasting-pytho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limate.nasa.gov/news/2458/why-a-half-degree-temperature-rise-is-a-big-deal/" TargetMode="External"/><Relationship Id="rId5" Type="http://schemas.openxmlformats.org/officeDocument/2006/relationships/hyperlink" Target="https://www.nationalgeographic.com/environment/energy/reference/fossil-fuels/" TargetMode="External"/><Relationship Id="rId4" Type="http://schemas.openxmlformats.org/officeDocument/2006/relationships/hyperlink" Target="https://earthobservatory.nasa.gov/world-of-change/DecadalTemp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agram.com/p/B6JZpOMB893/?igshid=t6lwdoq9dr13" TargetMode="External"/><Relationship Id="rId2" Type="http://schemas.openxmlformats.org/officeDocument/2006/relationships/hyperlink" Target="https://github.com/Affauzi/ARIM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worldatlas.com/articles/the-top-10-coal-producers-worldwide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58A4A-57C1-4F4F-A294-632779C4D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D" dirty="0"/>
              <a:t>ARIMA for Forecasting Temperature</a:t>
            </a:r>
            <a:endParaRPr lang="id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216140-4D4F-4998-885F-2E73DF3942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ID" dirty="0"/>
              <a:t>Ahmad Fakhrul </a:t>
            </a:r>
            <a:r>
              <a:rPr lang="en-ID" dirty="0" err="1"/>
              <a:t>Fauzi</a:t>
            </a:r>
            <a:endParaRPr lang="en-ID" dirty="0"/>
          </a:p>
          <a:p>
            <a:r>
              <a:rPr lang="en-ID" dirty="0"/>
              <a:t>1706985855</a:t>
            </a:r>
          </a:p>
          <a:p>
            <a:r>
              <a:rPr lang="en-ID" dirty="0" err="1"/>
              <a:t>Probabilitas</a:t>
            </a:r>
            <a:r>
              <a:rPr lang="en-ID" dirty="0"/>
              <a:t> dan </a:t>
            </a:r>
            <a:r>
              <a:rPr lang="en-ID" dirty="0" err="1"/>
              <a:t>Stokastik</a:t>
            </a:r>
            <a:r>
              <a:rPr lang="en-ID" dirty="0"/>
              <a:t> 4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2521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F716B-BB1A-41F9-843D-F82756839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122363"/>
            <a:ext cx="3308130" cy="23876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Perkiraan Suhu Dunia di Masa Depan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E122AE3-EC5A-46FA-849C-748A499CC8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04672" y="3602038"/>
                <a:ext cx="3308131" cy="1655762"/>
              </a:xfrm>
            </p:spPr>
            <p:txBody>
              <a:bodyPr vert="horz" lIns="91440" tIns="45720" rIns="91440" bIns="45720" rtlCol="0"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sz="2000" kern="1200" dirty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Dari </a:t>
                </a:r>
                <a:r>
                  <a:rPr lang="en-US" sz="2000" kern="1200" dirty="0" err="1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grafik</a:t>
                </a:r>
                <a:r>
                  <a:rPr lang="en-US" sz="2000" kern="1200" dirty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2000" kern="1200" dirty="0" err="1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berikut</a:t>
                </a:r>
                <a:r>
                  <a:rPr lang="en-US" sz="2000" kern="1200" dirty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2000" kern="1200" dirty="0" err="1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ditunjukkan</a:t>
                </a:r>
                <a:r>
                  <a:rPr lang="en-US" sz="2000" kern="1200" dirty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2000" kern="1200" dirty="0" err="1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bahwa</a:t>
                </a:r>
                <a:r>
                  <a:rPr lang="en-US" sz="2000" kern="1200" dirty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2000" kern="1200" dirty="0" err="1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suhu</a:t>
                </a:r>
                <a:r>
                  <a:rPr lang="en-US" sz="2000" kern="1200" dirty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 dunia </a:t>
                </a:r>
                <a:r>
                  <a:rPr lang="en-US" sz="2000" kern="1200" dirty="0" err="1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diprediksi</a:t>
                </a:r>
                <a:r>
                  <a:rPr lang="en-US" sz="2000" kern="1200" dirty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2000" kern="1200" dirty="0" err="1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akan</a:t>
                </a:r>
                <a:r>
                  <a:rPr lang="en-US" sz="2000" kern="1200" dirty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 naik </a:t>
                </a:r>
                <a:r>
                  <a:rPr lang="en-US" sz="2000" kern="1200" dirty="0" err="1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dimasa</a:t>
                </a:r>
                <a:r>
                  <a:rPr lang="en-US" sz="2000" kern="1200" dirty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sz="2000" kern="1200" dirty="0" err="1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depan</a:t>
                </a:r>
                <a:r>
                  <a:rPr lang="en-US" sz="2000" kern="1200" dirty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.</a:t>
                </a:r>
                <a:r>
                  <a:rPr lang="en-US" sz="2000" dirty="0">
                    <a:solidFill>
                      <a:srgbClr val="FFFFFF"/>
                    </a:solidFill>
                  </a:rPr>
                  <a:t> </a:t>
                </a:r>
                <a:r>
                  <a:rPr lang="en-US" sz="2000" dirty="0" err="1">
                    <a:solidFill>
                      <a:srgbClr val="FFFFFF"/>
                    </a:solidFill>
                  </a:rPr>
                  <a:t>Suhu</a:t>
                </a:r>
                <a:r>
                  <a:rPr lang="en-US" sz="2000" dirty="0">
                    <a:solidFill>
                      <a:srgbClr val="FFFFFF"/>
                    </a:solidFill>
                  </a:rPr>
                  <a:t> rata-rata dunia </a:t>
                </a:r>
                <a:r>
                  <a:rPr lang="en-US" sz="2000" dirty="0" err="1">
                    <a:solidFill>
                      <a:srgbClr val="FFFFFF"/>
                    </a:solidFill>
                  </a:rPr>
                  <a:t>berkisar</a:t>
                </a:r>
                <a:r>
                  <a:rPr lang="en-US" sz="2000" dirty="0">
                    <a:solidFill>
                      <a:srgbClr val="FFFFFF"/>
                    </a:solidFill>
                  </a:rPr>
                  <a:t> </a:t>
                </a:r>
                <a:r>
                  <a:rPr lang="en-US" sz="2000" dirty="0" err="1">
                    <a:solidFill>
                      <a:srgbClr val="FFFFFF"/>
                    </a:solidFill>
                  </a:rPr>
                  <a:t>antara</a:t>
                </a:r>
                <a:r>
                  <a:rPr lang="en-US" sz="2000" dirty="0">
                    <a:solidFill>
                      <a:srgbClr val="FFFFFF"/>
                    </a:solidFill>
                  </a:rPr>
                  <a:t> 20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sz="2000" kern="1200" dirty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rPr>
                  <a:t>C.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E122AE3-EC5A-46FA-849C-748A499CC8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4672" y="3602038"/>
                <a:ext cx="3308131" cy="1655762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AFE645E-B0B8-4151-8BFE-B0EE2DBDD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0996" y="1836897"/>
            <a:ext cx="6274296" cy="318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148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B9397-A65B-4013-82AE-5F5847078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5B3B21-D6A7-4BE4-BF2A-893861B8F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160" y="1"/>
            <a:ext cx="4811954" cy="6807082"/>
          </a:xfrm>
        </p:spPr>
      </p:pic>
    </p:spTree>
    <p:extLst>
      <p:ext uri="{BB962C8B-B14F-4D97-AF65-F5344CB8AC3E}">
        <p14:creationId xmlns:p14="http://schemas.microsoft.com/office/powerpoint/2010/main" val="4142927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1CD9B-8B0D-4274-BBAD-143445AD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Analisa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25819-FC5C-4E64-9DF8-CEB004592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2400" dirty="0"/>
              <a:t>	</a:t>
            </a:r>
            <a:r>
              <a:rPr lang="en-ID" sz="2400" dirty="0" err="1"/>
              <a:t>Kenaikan</a:t>
            </a:r>
            <a:r>
              <a:rPr lang="en-ID" sz="2400" dirty="0"/>
              <a:t> temperature dunia </a:t>
            </a:r>
            <a:r>
              <a:rPr lang="en-ID" sz="2400" dirty="0" err="1"/>
              <a:t>mulai</a:t>
            </a:r>
            <a:r>
              <a:rPr lang="en-ID" sz="2400" dirty="0"/>
              <a:t> </a:t>
            </a:r>
            <a:r>
              <a:rPr lang="en-ID" sz="2400" dirty="0" err="1"/>
              <a:t>terasa</a:t>
            </a:r>
            <a:r>
              <a:rPr lang="en-ID" sz="2400" dirty="0"/>
              <a:t>. </a:t>
            </a:r>
            <a:r>
              <a:rPr lang="en-ID" sz="2400" dirty="0" err="1"/>
              <a:t>Penggunaan</a:t>
            </a:r>
            <a:r>
              <a:rPr lang="en-ID" sz="2400" dirty="0"/>
              <a:t> </a:t>
            </a:r>
            <a:r>
              <a:rPr lang="en-ID" sz="2400" dirty="0" err="1"/>
              <a:t>bahan</a:t>
            </a:r>
            <a:r>
              <a:rPr lang="en-ID" sz="2400" dirty="0"/>
              <a:t> </a:t>
            </a:r>
            <a:r>
              <a:rPr lang="en-ID" sz="2400" dirty="0" err="1"/>
              <a:t>bakar</a:t>
            </a:r>
            <a:r>
              <a:rPr lang="en-ID" sz="2400" dirty="0"/>
              <a:t> fossil </a:t>
            </a:r>
            <a:r>
              <a:rPr lang="en-ID" sz="2400" dirty="0" err="1"/>
              <a:t>sebagai</a:t>
            </a:r>
            <a:r>
              <a:rPr lang="en-ID" sz="2400" dirty="0"/>
              <a:t> </a:t>
            </a:r>
            <a:r>
              <a:rPr lang="en-ID" sz="2400" dirty="0" err="1"/>
              <a:t>sumber</a:t>
            </a:r>
            <a:r>
              <a:rPr lang="en-ID" sz="2400" dirty="0"/>
              <a:t> </a:t>
            </a:r>
            <a:r>
              <a:rPr lang="en-ID" sz="2400" dirty="0" err="1"/>
              <a:t>energi</a:t>
            </a:r>
            <a:r>
              <a:rPr lang="en-ID" sz="2400" dirty="0"/>
              <a:t> </a:t>
            </a:r>
            <a:r>
              <a:rPr lang="en-ID" sz="2400" dirty="0" err="1"/>
              <a:t>utama</a:t>
            </a:r>
            <a:r>
              <a:rPr lang="en-ID" sz="2400" dirty="0"/>
              <a:t> </a:t>
            </a:r>
            <a:r>
              <a:rPr lang="en-ID" sz="2400" dirty="0" err="1"/>
              <a:t>dibumi</a:t>
            </a:r>
            <a:r>
              <a:rPr lang="en-ID" sz="2400" dirty="0"/>
              <a:t> </a:t>
            </a:r>
            <a:r>
              <a:rPr lang="en-ID" sz="2400" dirty="0" err="1"/>
              <a:t>mulai</a:t>
            </a:r>
            <a:r>
              <a:rPr lang="en-ID" sz="2400" dirty="0"/>
              <a:t> </a:t>
            </a:r>
            <a:r>
              <a:rPr lang="en-ID" sz="2400" dirty="0" err="1"/>
              <a:t>berdampak</a:t>
            </a:r>
            <a:r>
              <a:rPr lang="en-ID" sz="2400" dirty="0"/>
              <a:t> </a:t>
            </a:r>
            <a:r>
              <a:rPr lang="en-ID" sz="2400" dirty="0" err="1"/>
              <a:t>terhadap</a:t>
            </a:r>
            <a:r>
              <a:rPr lang="en-ID" sz="2400" dirty="0"/>
              <a:t> </a:t>
            </a:r>
            <a:r>
              <a:rPr lang="en-ID" sz="2400" dirty="0" err="1"/>
              <a:t>perubahan</a:t>
            </a:r>
            <a:r>
              <a:rPr lang="en-ID" sz="2400" dirty="0"/>
              <a:t> </a:t>
            </a:r>
            <a:r>
              <a:rPr lang="en-ID" sz="2400" dirty="0" err="1"/>
              <a:t>iklim</a:t>
            </a:r>
            <a:r>
              <a:rPr lang="en-ID" sz="2400" dirty="0"/>
              <a:t> di </a:t>
            </a:r>
            <a:r>
              <a:rPr lang="en-ID" sz="2400" dirty="0" err="1"/>
              <a:t>bumi</a:t>
            </a:r>
            <a:r>
              <a:rPr lang="en-ID" sz="2400" dirty="0"/>
              <a:t>. </a:t>
            </a:r>
            <a:r>
              <a:rPr lang="en-ID" sz="2400" dirty="0" err="1"/>
              <a:t>Dikutip</a:t>
            </a:r>
            <a:r>
              <a:rPr lang="en-ID" sz="2400" dirty="0"/>
              <a:t> </a:t>
            </a:r>
            <a:r>
              <a:rPr lang="en-ID" sz="2400" dirty="0" err="1"/>
              <a:t>dari</a:t>
            </a:r>
            <a:r>
              <a:rPr lang="en-ID" sz="2400" dirty="0"/>
              <a:t> National Geographic, </a:t>
            </a:r>
            <a:r>
              <a:rPr lang="en-ID" sz="2400" dirty="0" err="1"/>
              <a:t>bahan</a:t>
            </a:r>
            <a:r>
              <a:rPr lang="en-ID" sz="2400" dirty="0"/>
              <a:t> </a:t>
            </a:r>
            <a:r>
              <a:rPr lang="en-ID" sz="2400" dirty="0" err="1"/>
              <a:t>bakar</a:t>
            </a:r>
            <a:r>
              <a:rPr lang="en-ID" sz="2400" dirty="0"/>
              <a:t> fossil </a:t>
            </a:r>
            <a:r>
              <a:rPr lang="en-ID" sz="2400" dirty="0" err="1"/>
              <a:t>merupakan</a:t>
            </a:r>
            <a:r>
              <a:rPr lang="en-ID" sz="2400" dirty="0"/>
              <a:t> salah </a:t>
            </a:r>
            <a:r>
              <a:rPr lang="en-ID" sz="2400" dirty="0" err="1"/>
              <a:t>satu</a:t>
            </a:r>
            <a:r>
              <a:rPr lang="en-ID" sz="2400" dirty="0"/>
              <a:t> </a:t>
            </a:r>
            <a:r>
              <a:rPr lang="en-ID" sz="2400" dirty="0" err="1"/>
              <a:t>sumber</a:t>
            </a:r>
            <a:r>
              <a:rPr lang="en-ID" sz="2400" dirty="0"/>
              <a:t> </a:t>
            </a:r>
            <a:r>
              <a:rPr lang="en-ID" sz="2400" dirty="0" err="1"/>
              <a:t>energi</a:t>
            </a:r>
            <a:r>
              <a:rPr lang="en-ID" sz="2400" dirty="0"/>
              <a:t> </a:t>
            </a:r>
            <a:r>
              <a:rPr lang="en-ID" sz="2400" dirty="0" err="1"/>
              <a:t>utama</a:t>
            </a:r>
            <a:r>
              <a:rPr lang="en-ID" sz="2400" dirty="0"/>
              <a:t> di </a:t>
            </a:r>
            <a:r>
              <a:rPr lang="en-ID" sz="2400" dirty="0" err="1"/>
              <a:t>bumi</a:t>
            </a:r>
            <a:r>
              <a:rPr lang="en-ID" sz="2400" dirty="0"/>
              <a:t>. </a:t>
            </a:r>
            <a:r>
              <a:rPr lang="en-ID" sz="2400" dirty="0" err="1"/>
              <a:t>Bahan</a:t>
            </a:r>
            <a:r>
              <a:rPr lang="en-ID" sz="2400" dirty="0"/>
              <a:t> </a:t>
            </a:r>
            <a:r>
              <a:rPr lang="en-ID" sz="2400" dirty="0" err="1"/>
              <a:t>bakar</a:t>
            </a:r>
            <a:r>
              <a:rPr lang="en-ID" sz="2400" dirty="0"/>
              <a:t> fossil </a:t>
            </a:r>
            <a:r>
              <a:rPr lang="en-ID" sz="2400" dirty="0" err="1"/>
              <a:t>telah</a:t>
            </a:r>
            <a:r>
              <a:rPr lang="en-ID" sz="2400" dirty="0"/>
              <a:t> </a:t>
            </a:r>
            <a:r>
              <a:rPr lang="en-ID" sz="2400" dirty="0" err="1"/>
              <a:t>menyumbang</a:t>
            </a:r>
            <a:r>
              <a:rPr lang="en-ID" sz="2400" dirty="0"/>
              <a:t> </a:t>
            </a:r>
            <a:r>
              <a:rPr lang="en-ID" sz="2400" dirty="0" err="1"/>
              <a:t>sekitar</a:t>
            </a:r>
            <a:r>
              <a:rPr lang="en-ID" sz="2400" dirty="0"/>
              <a:t> 80% total </a:t>
            </a:r>
            <a:r>
              <a:rPr lang="en-ID" sz="2400" dirty="0" err="1"/>
              <a:t>energi</a:t>
            </a:r>
            <a:r>
              <a:rPr lang="en-ID" sz="2400" dirty="0"/>
              <a:t> di </a:t>
            </a:r>
            <a:r>
              <a:rPr lang="en-ID" sz="2400" dirty="0" err="1"/>
              <a:t>bumi</a:t>
            </a:r>
            <a:r>
              <a:rPr lang="en-ID" sz="2400" dirty="0"/>
              <a:t>. </a:t>
            </a:r>
            <a:r>
              <a:rPr lang="en-ID" sz="2400" dirty="0" err="1"/>
              <a:t>Penggunaan</a:t>
            </a:r>
            <a:r>
              <a:rPr lang="en-ID" sz="2400" dirty="0"/>
              <a:t> </a:t>
            </a:r>
            <a:r>
              <a:rPr lang="en-ID" sz="2400" dirty="0" err="1"/>
              <a:t>bahan</a:t>
            </a:r>
            <a:r>
              <a:rPr lang="en-ID" sz="2400" dirty="0"/>
              <a:t> </a:t>
            </a:r>
            <a:r>
              <a:rPr lang="en-ID" sz="2400" dirty="0" err="1"/>
              <a:t>bakar</a:t>
            </a:r>
            <a:r>
              <a:rPr lang="en-ID" sz="2400" dirty="0"/>
              <a:t> fossil </a:t>
            </a:r>
            <a:r>
              <a:rPr lang="en-ID" sz="2400" dirty="0" err="1"/>
              <a:t>memiliki</a:t>
            </a:r>
            <a:r>
              <a:rPr lang="en-ID" sz="2400" dirty="0"/>
              <a:t> </a:t>
            </a:r>
            <a:r>
              <a:rPr lang="en-ID" sz="2400" dirty="0" err="1"/>
              <a:t>banyak</a:t>
            </a:r>
            <a:r>
              <a:rPr lang="en-ID" sz="2400" dirty="0"/>
              <a:t> </a:t>
            </a:r>
            <a:r>
              <a:rPr lang="en-ID" sz="2400" dirty="0" err="1"/>
              <a:t>dampak</a:t>
            </a:r>
            <a:r>
              <a:rPr lang="en-ID" sz="2400" dirty="0"/>
              <a:t> </a:t>
            </a:r>
            <a:r>
              <a:rPr lang="en-ID" sz="2400" dirty="0" err="1"/>
              <a:t>terhadap</a:t>
            </a:r>
            <a:r>
              <a:rPr lang="en-ID" sz="2400" dirty="0"/>
              <a:t> </a:t>
            </a:r>
            <a:r>
              <a:rPr lang="en-ID" sz="2400" dirty="0" err="1"/>
              <a:t>kondisi</a:t>
            </a:r>
            <a:r>
              <a:rPr lang="en-ID" sz="2400" dirty="0"/>
              <a:t> </a:t>
            </a:r>
            <a:r>
              <a:rPr lang="en-ID" sz="2400" dirty="0" err="1"/>
              <a:t>bumi</a:t>
            </a:r>
            <a:r>
              <a:rPr lang="en-ID" sz="2400" dirty="0"/>
              <a:t>, salah </a:t>
            </a:r>
            <a:r>
              <a:rPr lang="en-ID" sz="2400" dirty="0" err="1"/>
              <a:t>satu</a:t>
            </a:r>
            <a:r>
              <a:rPr lang="en-ID" sz="2400" dirty="0"/>
              <a:t> </a:t>
            </a:r>
            <a:r>
              <a:rPr lang="en-ID" sz="2400" dirty="0" err="1"/>
              <a:t>dampak</a:t>
            </a:r>
            <a:r>
              <a:rPr lang="en-ID" sz="2400" dirty="0"/>
              <a:t> yang </a:t>
            </a:r>
            <a:r>
              <a:rPr lang="en-ID" sz="2400" dirty="0" err="1"/>
              <a:t>ditimbulkan</a:t>
            </a:r>
            <a:r>
              <a:rPr lang="en-ID" sz="2400" dirty="0"/>
              <a:t> </a:t>
            </a:r>
            <a:r>
              <a:rPr lang="en-ID" sz="2400" dirty="0" err="1"/>
              <a:t>yaitu</a:t>
            </a:r>
            <a:r>
              <a:rPr lang="en-ID" sz="2400" dirty="0"/>
              <a:t> </a:t>
            </a:r>
            <a:r>
              <a:rPr lang="en-ID" sz="2400" dirty="0" err="1"/>
              <a:t>efek</a:t>
            </a:r>
            <a:r>
              <a:rPr lang="en-ID" sz="2400" dirty="0"/>
              <a:t> </a:t>
            </a:r>
            <a:r>
              <a:rPr lang="en-ID" sz="2400" dirty="0" err="1"/>
              <a:t>rumah</a:t>
            </a:r>
            <a:r>
              <a:rPr lang="en-ID" sz="2400" dirty="0"/>
              <a:t> </a:t>
            </a:r>
            <a:r>
              <a:rPr lang="en-ID" sz="2400" dirty="0" err="1"/>
              <a:t>kaca</a:t>
            </a:r>
            <a:r>
              <a:rPr lang="en-ID" sz="2400" dirty="0"/>
              <a:t>. </a:t>
            </a:r>
            <a:r>
              <a:rPr lang="en-ID" sz="2400" dirty="0" err="1"/>
              <a:t>Efek</a:t>
            </a:r>
            <a:r>
              <a:rPr lang="en-ID" sz="2400" dirty="0"/>
              <a:t> </a:t>
            </a:r>
            <a:r>
              <a:rPr lang="en-ID" sz="2400" dirty="0" err="1"/>
              <a:t>rumah</a:t>
            </a:r>
            <a:r>
              <a:rPr lang="en-ID" sz="2400" dirty="0"/>
              <a:t> </a:t>
            </a:r>
            <a:r>
              <a:rPr lang="en-ID" sz="2400" dirty="0" err="1"/>
              <a:t>kaca</a:t>
            </a:r>
            <a:r>
              <a:rPr lang="en-ID" sz="2400" dirty="0"/>
              <a:t> </a:t>
            </a:r>
            <a:r>
              <a:rPr lang="en-ID" sz="2400" dirty="0" err="1"/>
              <a:t>menyebabkan</a:t>
            </a:r>
            <a:r>
              <a:rPr lang="en-ID" sz="2400" dirty="0"/>
              <a:t> </a:t>
            </a:r>
            <a:r>
              <a:rPr lang="en-ID" sz="2400" dirty="0" err="1"/>
              <a:t>panas</a:t>
            </a:r>
            <a:r>
              <a:rPr lang="en-ID" sz="2400" dirty="0"/>
              <a:t> </a:t>
            </a:r>
            <a:r>
              <a:rPr lang="en-ID" sz="2400" dirty="0" err="1"/>
              <a:t>matahari</a:t>
            </a:r>
            <a:r>
              <a:rPr lang="en-ID" sz="2400" dirty="0"/>
              <a:t> </a:t>
            </a:r>
            <a:r>
              <a:rPr lang="en-ID" sz="2400" dirty="0" err="1"/>
              <a:t>terperangkap</a:t>
            </a:r>
            <a:r>
              <a:rPr lang="en-ID" sz="2400" dirty="0"/>
              <a:t> di </a:t>
            </a:r>
            <a:r>
              <a:rPr lang="en-ID" sz="2400" dirty="0" err="1"/>
              <a:t>dalam</a:t>
            </a:r>
            <a:r>
              <a:rPr lang="en-ID" sz="2400" dirty="0"/>
              <a:t> </a:t>
            </a:r>
            <a:r>
              <a:rPr lang="en-ID" sz="2400" dirty="0" err="1"/>
              <a:t>bumi</a:t>
            </a:r>
            <a:r>
              <a:rPr lang="en-ID" sz="2400" dirty="0"/>
              <a:t> </a:t>
            </a:r>
            <a:r>
              <a:rPr lang="en-ID" sz="2400" dirty="0" err="1"/>
              <a:t>karena</a:t>
            </a:r>
            <a:r>
              <a:rPr lang="en-ID" sz="2400" dirty="0"/>
              <a:t> </a:t>
            </a:r>
            <a:r>
              <a:rPr lang="en-ID" sz="2400" dirty="0" err="1"/>
              <a:t>tertahan</a:t>
            </a:r>
            <a:r>
              <a:rPr lang="en-ID" sz="2400" dirty="0"/>
              <a:t> oleh gas-gas </a:t>
            </a:r>
            <a:r>
              <a:rPr lang="en-ID" sz="2400" dirty="0" err="1"/>
              <a:t>emisi</a:t>
            </a:r>
            <a:r>
              <a:rPr lang="en-ID" sz="2400" dirty="0"/>
              <a:t> </a:t>
            </a:r>
            <a:r>
              <a:rPr lang="en-ID" sz="2400" dirty="0" err="1"/>
              <a:t>karbon</a:t>
            </a:r>
            <a:r>
              <a:rPr lang="en-ID" sz="2400" dirty="0"/>
              <a:t>. </a:t>
            </a:r>
            <a:r>
              <a:rPr lang="en-ID" sz="2400" dirty="0" err="1"/>
              <a:t>Karbon</a:t>
            </a:r>
            <a:r>
              <a:rPr lang="en-ID" sz="2400" dirty="0"/>
              <a:t> yang </a:t>
            </a:r>
            <a:r>
              <a:rPr lang="en-ID" sz="2400" dirty="0" err="1"/>
              <a:t>beredar</a:t>
            </a:r>
            <a:r>
              <a:rPr lang="en-ID" sz="2400" dirty="0"/>
              <a:t> di </a:t>
            </a:r>
            <a:r>
              <a:rPr lang="en-ID" sz="2400" dirty="0" err="1"/>
              <a:t>bumi</a:t>
            </a:r>
            <a:r>
              <a:rPr lang="en-ID" sz="2400" dirty="0"/>
              <a:t> </a:t>
            </a:r>
            <a:r>
              <a:rPr lang="en-ID" sz="2400" dirty="0" err="1"/>
              <a:t>dihasilkan</a:t>
            </a:r>
            <a:r>
              <a:rPr lang="en-ID" sz="2400" dirty="0"/>
              <a:t> oleh </a:t>
            </a:r>
            <a:r>
              <a:rPr lang="en-ID" sz="2400" dirty="0" err="1"/>
              <a:t>kendaraan</a:t>
            </a:r>
            <a:r>
              <a:rPr lang="en-ID" sz="2400" dirty="0"/>
              <a:t> </a:t>
            </a:r>
            <a:r>
              <a:rPr lang="en-ID" sz="2400" dirty="0" err="1"/>
              <a:t>bermotor</a:t>
            </a:r>
            <a:r>
              <a:rPr lang="en-ID" sz="2400" dirty="0"/>
              <a:t>, asap </a:t>
            </a:r>
            <a:r>
              <a:rPr lang="en-ID" sz="2400" dirty="0" err="1"/>
              <a:t>pabrik,dan</a:t>
            </a:r>
            <a:r>
              <a:rPr lang="en-ID" sz="2400" dirty="0"/>
              <a:t> </a:t>
            </a:r>
            <a:r>
              <a:rPr lang="en-ID" sz="2400" dirty="0" err="1"/>
              <a:t>pemakaian</a:t>
            </a:r>
            <a:r>
              <a:rPr lang="en-ID" sz="2400" dirty="0"/>
              <a:t> </a:t>
            </a:r>
            <a:r>
              <a:rPr lang="en-ID" sz="2400" dirty="0" err="1"/>
              <a:t>listrik</a:t>
            </a:r>
            <a:r>
              <a:rPr lang="en-ID" sz="2400" dirty="0"/>
              <a:t> </a:t>
            </a:r>
            <a:r>
              <a:rPr lang="en-ID" sz="2400" dirty="0" err="1"/>
              <a:t>berlebih</a:t>
            </a:r>
            <a:r>
              <a:rPr lang="en-ID" sz="2400" dirty="0"/>
              <a:t>. </a:t>
            </a:r>
            <a:endParaRPr lang="id-ID" sz="2400" dirty="0"/>
          </a:p>
        </p:txBody>
      </p:sp>
    </p:spTree>
    <p:extLst>
      <p:ext uri="{BB962C8B-B14F-4D97-AF65-F5344CB8AC3E}">
        <p14:creationId xmlns:p14="http://schemas.microsoft.com/office/powerpoint/2010/main" val="1683207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42906-7AF5-4E97-95DB-D2F856C0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Analisa</a:t>
            </a:r>
            <a:endParaRPr lang="id-ID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B80039E-8997-4C68-B5E7-C243B6F433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ID" sz="2400" dirty="0"/>
                  <a:t>	</a:t>
                </a:r>
                <a:r>
                  <a:rPr lang="en-ID" sz="2400" dirty="0" err="1"/>
                  <a:t>Semua</a:t>
                </a:r>
                <a:r>
                  <a:rPr lang="en-ID" sz="2400" dirty="0"/>
                  <a:t> </a:t>
                </a:r>
                <a:r>
                  <a:rPr lang="en-ID" sz="2400" dirty="0" err="1"/>
                  <a:t>energi</a:t>
                </a:r>
                <a:r>
                  <a:rPr lang="en-ID" sz="2400" dirty="0"/>
                  <a:t> yang </a:t>
                </a:r>
                <a:r>
                  <a:rPr lang="en-ID" sz="2400" dirty="0" err="1"/>
                  <a:t>digunakan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untuk</a:t>
                </a:r>
                <a:r>
                  <a:rPr lang="en-ID" sz="2400" dirty="0"/>
                  <a:t> </a:t>
                </a:r>
                <a:r>
                  <a:rPr lang="en-ID" sz="2400" dirty="0" err="1"/>
                  <a:t>mensuplai</a:t>
                </a:r>
                <a:r>
                  <a:rPr lang="en-ID" sz="2400" dirty="0"/>
                  <a:t> </a:t>
                </a:r>
                <a:r>
                  <a:rPr lang="en-ID" sz="2400" dirty="0" err="1"/>
                  <a:t>kendaraan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bermotor</a:t>
                </a:r>
                <a:r>
                  <a:rPr lang="en-ID" sz="2400" dirty="0"/>
                  <a:t>, asap </a:t>
                </a:r>
                <a:r>
                  <a:rPr lang="en-ID" sz="2400" dirty="0" err="1"/>
                  <a:t>pabrik</a:t>
                </a:r>
                <a:r>
                  <a:rPr lang="en-ID" sz="2400" dirty="0"/>
                  <a:t>, </a:t>
                </a:r>
                <a:r>
                  <a:rPr lang="en-ID" sz="2400" dirty="0" err="1"/>
                  <a:t>pembangkit</a:t>
                </a:r>
                <a:r>
                  <a:rPr lang="en-ID" sz="2400" dirty="0"/>
                  <a:t> </a:t>
                </a:r>
                <a:r>
                  <a:rPr lang="en-ID" sz="2400" dirty="0" err="1"/>
                  <a:t>listrik</a:t>
                </a:r>
                <a:r>
                  <a:rPr lang="en-ID" sz="2400" dirty="0"/>
                  <a:t> </a:t>
                </a:r>
                <a:r>
                  <a:rPr lang="en-ID" sz="2400" dirty="0" err="1"/>
                  <a:t>dihasilkan</a:t>
                </a:r>
                <a:r>
                  <a:rPr lang="en-ID" sz="2400" dirty="0"/>
                  <a:t> oleh </a:t>
                </a:r>
                <a:r>
                  <a:rPr lang="en-ID" sz="2400" dirty="0" err="1"/>
                  <a:t>bahan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bakar</a:t>
                </a:r>
                <a:r>
                  <a:rPr lang="en-ID" sz="2400" dirty="0"/>
                  <a:t> fossil. Hal </a:t>
                </a:r>
                <a:r>
                  <a:rPr lang="en-ID" sz="2400" dirty="0" err="1"/>
                  <a:t>itu</a:t>
                </a:r>
                <a:r>
                  <a:rPr lang="en-ID" sz="2400" dirty="0"/>
                  <a:t> yang </a:t>
                </a:r>
                <a:r>
                  <a:rPr lang="en-ID" sz="2400" dirty="0" err="1"/>
                  <a:t>menyebabkan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kenaikan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suhu</a:t>
                </a:r>
                <a:r>
                  <a:rPr lang="en-ID" sz="2400" dirty="0"/>
                  <a:t> di </a:t>
                </a:r>
                <a:r>
                  <a:rPr lang="en-ID" sz="2400" dirty="0" err="1"/>
                  <a:t>bumi</a:t>
                </a:r>
                <a:r>
                  <a:rPr lang="en-ID" sz="2400" dirty="0"/>
                  <a:t> </a:t>
                </a:r>
                <a:r>
                  <a:rPr lang="en-ID" sz="2400" dirty="0" err="1"/>
                  <a:t>dari</a:t>
                </a:r>
                <a:r>
                  <a:rPr lang="en-ID" sz="2400" dirty="0"/>
                  <a:t> </a:t>
                </a:r>
                <a:r>
                  <a:rPr lang="en-ID" sz="2400" dirty="0" err="1"/>
                  <a:t>tahun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ke</a:t>
                </a:r>
                <a:r>
                  <a:rPr lang="en-ID" sz="2400" dirty="0"/>
                  <a:t> </a:t>
                </a:r>
                <a:r>
                  <a:rPr lang="en-ID" sz="2400" dirty="0" err="1"/>
                  <a:t>tahun</a:t>
                </a:r>
                <a:r>
                  <a:rPr lang="en-ID" sz="2400" dirty="0"/>
                  <a:t>. Kesimpulan yang </a:t>
                </a:r>
                <a:r>
                  <a:rPr lang="en-ID" sz="2400" dirty="0" err="1"/>
                  <a:t>dapat</a:t>
                </a:r>
                <a:r>
                  <a:rPr lang="en-ID" sz="2400" dirty="0"/>
                  <a:t> </a:t>
                </a:r>
                <a:r>
                  <a:rPr lang="en-ID" sz="2400" dirty="0" err="1"/>
                  <a:t>diambil</a:t>
                </a:r>
                <a:r>
                  <a:rPr lang="en-ID" sz="2400" dirty="0"/>
                  <a:t> </a:t>
                </a:r>
                <a:r>
                  <a:rPr lang="en-ID" sz="2400" dirty="0" err="1"/>
                  <a:t>yaitu</a:t>
                </a:r>
                <a:r>
                  <a:rPr lang="en-ID" sz="2400" dirty="0"/>
                  <a:t>, </a:t>
                </a:r>
                <a:r>
                  <a:rPr lang="en-ID" sz="2400" dirty="0" err="1"/>
                  <a:t>kenaikan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suhu</a:t>
                </a:r>
                <a:r>
                  <a:rPr lang="en-ID" sz="2400" dirty="0"/>
                  <a:t> di </a:t>
                </a:r>
                <a:r>
                  <a:rPr lang="en-ID" sz="2400" dirty="0" err="1"/>
                  <a:t>bumi</a:t>
                </a:r>
                <a:r>
                  <a:rPr lang="en-ID" sz="2400" dirty="0"/>
                  <a:t> </a:t>
                </a:r>
                <a:r>
                  <a:rPr lang="en-ID" sz="2400" dirty="0" err="1"/>
                  <a:t>dari</a:t>
                </a:r>
                <a:r>
                  <a:rPr lang="en-ID" sz="2400" dirty="0"/>
                  <a:t> </a:t>
                </a:r>
                <a:r>
                  <a:rPr lang="en-ID" sz="2400" dirty="0" err="1"/>
                  <a:t>tahun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ke</a:t>
                </a:r>
                <a:r>
                  <a:rPr lang="en-ID" sz="2400" dirty="0"/>
                  <a:t> </a:t>
                </a:r>
                <a:r>
                  <a:rPr lang="en-ID" sz="2400" dirty="0" err="1"/>
                  <a:t>tahun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disebabkan</a:t>
                </a:r>
                <a:r>
                  <a:rPr lang="en-ID" sz="2400" dirty="0"/>
                  <a:t> oleh </a:t>
                </a:r>
                <a:r>
                  <a:rPr lang="en-ID" sz="2400" dirty="0" err="1"/>
                  <a:t>penggunaan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bahan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bakar</a:t>
                </a:r>
                <a:r>
                  <a:rPr lang="en-ID" sz="2400" dirty="0"/>
                  <a:t> fossil </a:t>
                </a:r>
                <a:r>
                  <a:rPr lang="en-ID" sz="2400" dirty="0" err="1"/>
                  <a:t>sebagai</a:t>
                </a:r>
                <a:r>
                  <a:rPr lang="en-ID" sz="2400" dirty="0"/>
                  <a:t> </a:t>
                </a:r>
                <a:r>
                  <a:rPr lang="en-ID" sz="2400" dirty="0" err="1"/>
                  <a:t>energi</a:t>
                </a:r>
                <a:r>
                  <a:rPr lang="en-ID" sz="2400" dirty="0"/>
                  <a:t> </a:t>
                </a:r>
                <a:r>
                  <a:rPr lang="en-ID" sz="2400" dirty="0" err="1"/>
                  <a:t>utama</a:t>
                </a:r>
                <a:r>
                  <a:rPr lang="en-ID" sz="2400" dirty="0"/>
                  <a:t> di </a:t>
                </a:r>
                <a:r>
                  <a:rPr lang="en-ID" sz="2400" dirty="0" err="1"/>
                  <a:t>bumi</a:t>
                </a:r>
                <a:r>
                  <a:rPr lang="en-ID" sz="2400" dirty="0"/>
                  <a:t>. </a:t>
                </a:r>
                <a:r>
                  <a:rPr lang="en-ID" sz="2400" dirty="0" err="1"/>
                  <a:t>Walau</a:t>
                </a:r>
                <a:r>
                  <a:rPr lang="en-ID" sz="2400" dirty="0"/>
                  <a:t> </a:t>
                </a:r>
                <a:r>
                  <a:rPr lang="en-ID" sz="2400" dirty="0" err="1"/>
                  <a:t>kenaikan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suhu</a:t>
                </a:r>
                <a:r>
                  <a:rPr lang="en-ID" sz="2400" dirty="0"/>
                  <a:t> di </a:t>
                </a:r>
                <a:r>
                  <a:rPr lang="en-ID" sz="2400" dirty="0" err="1"/>
                  <a:t>bumi</a:t>
                </a:r>
                <a:r>
                  <a:rPr lang="en-ID" sz="2400" dirty="0"/>
                  <a:t> </a:t>
                </a:r>
                <a:r>
                  <a:rPr lang="en-ID" sz="2400" dirty="0" err="1"/>
                  <a:t>sekitar</a:t>
                </a:r>
                <a:r>
                  <a:rPr lang="en-ID" sz="2400" dirty="0"/>
                  <a:t> 0,8</a:t>
                </a:r>
                <a:r>
                  <a:rPr 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C</a:t>
                </a:r>
                <a:r>
                  <a:rPr lang="en-ID" sz="2400" dirty="0"/>
                  <a:t> </a:t>
                </a:r>
                <a:r>
                  <a:rPr lang="en-ID" sz="2400" dirty="0" err="1"/>
                  <a:t>tetap</a:t>
                </a:r>
                <a:r>
                  <a:rPr lang="en-ID" sz="2400" dirty="0"/>
                  <a:t> </a:t>
                </a:r>
                <a:r>
                  <a:rPr lang="en-ID" sz="2400" dirty="0" err="1"/>
                  <a:t>berdampak</a:t>
                </a:r>
                <a:r>
                  <a:rPr lang="en-ID" sz="2400" dirty="0"/>
                  <a:t> </a:t>
                </a:r>
                <a:r>
                  <a:rPr lang="en-ID" sz="2400" dirty="0" err="1"/>
                  <a:t>terhadap</a:t>
                </a:r>
                <a:r>
                  <a:rPr lang="en-ID" sz="2400" dirty="0"/>
                  <a:t> </a:t>
                </a:r>
                <a:r>
                  <a:rPr lang="en-ID" sz="2400" dirty="0" err="1"/>
                  <a:t>kehidupan</a:t>
                </a:r>
                <a:r>
                  <a:rPr lang="en-ID" sz="2400" dirty="0"/>
                  <a:t> di </a:t>
                </a:r>
                <a:r>
                  <a:rPr lang="en-ID" sz="2400" dirty="0" err="1"/>
                  <a:t>bumi</a:t>
                </a:r>
                <a:r>
                  <a:rPr lang="en-ID" sz="2400" dirty="0"/>
                  <a:t>. Dari </a:t>
                </a:r>
                <a:r>
                  <a:rPr lang="en-ID" sz="2400" dirty="0" err="1"/>
                  <a:t>grafik</a:t>
                </a:r>
                <a:r>
                  <a:rPr lang="en-ID" sz="2400" dirty="0"/>
                  <a:t> yang </a:t>
                </a:r>
                <a:r>
                  <a:rPr lang="en-ID" sz="2400" dirty="0" err="1"/>
                  <a:t>digambarkan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sebelumnya</a:t>
                </a:r>
                <a:r>
                  <a:rPr lang="en-ID" sz="2400" dirty="0"/>
                  <a:t> yang </a:t>
                </a:r>
                <a:r>
                  <a:rPr lang="en-ID" sz="2400" dirty="0" err="1"/>
                  <a:t>dikaitkan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terhadap</a:t>
                </a:r>
                <a:r>
                  <a:rPr lang="en-ID" sz="2400" dirty="0"/>
                  <a:t> statement NASA </a:t>
                </a:r>
                <a:r>
                  <a:rPr lang="en-ID" sz="2400" dirty="0" err="1"/>
                  <a:t>mengenai</a:t>
                </a:r>
                <a:r>
                  <a:rPr lang="en-ID" sz="2400" dirty="0"/>
                  <a:t> </a:t>
                </a:r>
                <a:r>
                  <a:rPr lang="en-ID" sz="2400" dirty="0" err="1"/>
                  <a:t>kenaikan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suhu</a:t>
                </a:r>
                <a:r>
                  <a:rPr lang="en-ID" sz="2400" dirty="0"/>
                  <a:t> </a:t>
                </a:r>
                <a:r>
                  <a:rPr lang="en-ID" sz="2400" dirty="0" err="1"/>
                  <a:t>dibumi</a:t>
                </a:r>
                <a:r>
                  <a:rPr lang="en-ID" sz="2400" dirty="0"/>
                  <a:t> </a:t>
                </a:r>
                <a:r>
                  <a:rPr lang="en-ID" sz="2400" dirty="0" err="1"/>
                  <a:t>cukup</a:t>
                </a:r>
                <a:r>
                  <a:rPr lang="en-ID" sz="2400" dirty="0"/>
                  <a:t> </a:t>
                </a:r>
                <a:r>
                  <a:rPr lang="en-ID" sz="2400" dirty="0" err="1"/>
                  <a:t>relevan</a:t>
                </a:r>
                <a:r>
                  <a:rPr lang="en-ID" sz="2400" dirty="0"/>
                  <a:t>, </a:t>
                </a:r>
                <a:r>
                  <a:rPr lang="en-ID" sz="2400" dirty="0" err="1"/>
                  <a:t>dimana</a:t>
                </a:r>
                <a:r>
                  <a:rPr lang="en-ID" sz="2400" dirty="0"/>
                  <a:t> </a:t>
                </a:r>
                <a:r>
                  <a:rPr lang="en-ID" sz="2400" dirty="0" err="1"/>
                  <a:t>kenaikan</a:t>
                </a:r>
                <a:r>
                  <a:rPr lang="en-ID" sz="2400" dirty="0"/>
                  <a:t> </a:t>
                </a:r>
                <a:r>
                  <a:rPr lang="en-ID" sz="2400" dirty="0" err="1"/>
                  <a:t>suhu</a:t>
                </a:r>
                <a:r>
                  <a:rPr lang="en-ID" sz="2400" dirty="0"/>
                  <a:t> </a:t>
                </a:r>
                <a:r>
                  <a:rPr lang="en-ID" sz="2400" dirty="0" err="1"/>
                  <a:t>dibumi</a:t>
                </a:r>
                <a:r>
                  <a:rPr lang="en-ID" sz="2400" dirty="0"/>
                  <a:t> 0,15-0,20</a:t>
                </a:r>
                <a:r>
                  <a:rPr lang="en-US" sz="2400" dirty="0">
                    <a:solidFill>
                      <a:srgbClr val="FFFFFF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C </a:t>
                </a:r>
                <a:r>
                  <a:rPr lang="en-US" sz="2400" dirty="0" err="1">
                    <a:solidFill>
                      <a:schemeClr val="tx1"/>
                    </a:solidFill>
                  </a:rPr>
                  <a:t>tiap</a:t>
                </a:r>
                <a:r>
                  <a:rPr lang="en-US" sz="2400" dirty="0">
                    <a:solidFill>
                      <a:schemeClr val="tx1"/>
                    </a:solidFill>
                  </a:rPr>
                  <a:t> decade. </a:t>
                </a:r>
                <a:endParaRPr lang="id-ID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B80039E-8997-4C68-B5E7-C243B6F433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7834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96627-4C03-4062-B0EF-0804C2AB4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Referensi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F49B8-A711-4F6E-B500-8F870FB0A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dirty="0"/>
              <a:t>[1] </a:t>
            </a:r>
            <a:r>
              <a:rPr lang="id-ID" dirty="0">
                <a:hlinkClick r:id="rId2"/>
              </a:rPr>
              <a:t>https://www.machinelearningplus.com/time-series/arima-model-time-series-forecasting-python/</a:t>
            </a:r>
            <a:r>
              <a:rPr lang="en-ID" dirty="0"/>
              <a:t> (ARIMA Method)</a:t>
            </a:r>
          </a:p>
          <a:p>
            <a:pPr marL="0" indent="0">
              <a:buNone/>
            </a:pPr>
            <a:r>
              <a:rPr lang="en-ID" dirty="0"/>
              <a:t>[2] </a:t>
            </a:r>
            <a:r>
              <a:rPr lang="id-ID" dirty="0">
                <a:hlinkClick r:id="rId3"/>
              </a:rPr>
              <a:t>https://www.worldatlas.com/articles/the-top-10-coal-producers-worldwide.html</a:t>
            </a:r>
            <a:r>
              <a:rPr lang="en-ID" dirty="0"/>
              <a:t> (Coal Production)</a:t>
            </a:r>
          </a:p>
          <a:p>
            <a:pPr marL="0" indent="0">
              <a:buNone/>
            </a:pPr>
            <a:r>
              <a:rPr lang="en-ID" dirty="0"/>
              <a:t>[3] </a:t>
            </a:r>
            <a:r>
              <a:rPr lang="id-ID" dirty="0">
                <a:hlinkClick r:id="rId4"/>
              </a:rPr>
              <a:t>https://earthobservatory.nasa.gov/world-of-change/DecadalTemp</a:t>
            </a:r>
            <a:r>
              <a:rPr lang="en-ID" dirty="0"/>
              <a:t> (NASA)</a:t>
            </a:r>
          </a:p>
          <a:p>
            <a:pPr marL="0" indent="0">
              <a:buNone/>
            </a:pPr>
            <a:r>
              <a:rPr lang="en-ID" dirty="0"/>
              <a:t>[4] </a:t>
            </a:r>
            <a:r>
              <a:rPr lang="id-ID" dirty="0">
                <a:hlinkClick r:id="rId5"/>
              </a:rPr>
              <a:t>https://www.nationalgeographic.com/environment/energy/reference/fossil-fuels/</a:t>
            </a:r>
            <a:r>
              <a:rPr lang="en-ID" dirty="0"/>
              <a:t> (</a:t>
            </a:r>
            <a:r>
              <a:rPr lang="en-ID" dirty="0" err="1"/>
              <a:t>NatGeo</a:t>
            </a:r>
            <a:r>
              <a:rPr lang="en-ID" dirty="0"/>
              <a:t>)</a:t>
            </a:r>
          </a:p>
          <a:p>
            <a:pPr marL="0" indent="0">
              <a:buNone/>
            </a:pPr>
            <a:r>
              <a:rPr lang="en-ID" dirty="0"/>
              <a:t>[5] </a:t>
            </a:r>
            <a:r>
              <a:rPr lang="id-ID" dirty="0">
                <a:hlinkClick r:id="rId6"/>
              </a:rPr>
              <a:t>https://climate.nasa.gov/news/2458/why-a-half-degree-temperature-rise-is-a-big-deal/</a:t>
            </a:r>
            <a:r>
              <a:rPr lang="en-ID" dirty="0"/>
              <a:t> (</a:t>
            </a:r>
            <a:r>
              <a:rPr lang="en-ID" dirty="0" err="1"/>
              <a:t>Efek</a:t>
            </a:r>
            <a:r>
              <a:rPr lang="en-ID" dirty="0"/>
              <a:t> </a:t>
            </a:r>
            <a:r>
              <a:rPr lang="en-ID" dirty="0" err="1"/>
              <a:t>Kenaikan</a:t>
            </a:r>
            <a:r>
              <a:rPr lang="en-ID" dirty="0"/>
              <a:t> </a:t>
            </a:r>
            <a:r>
              <a:rPr lang="en-ID" dirty="0" err="1"/>
              <a:t>Suhu</a:t>
            </a:r>
            <a:r>
              <a:rPr lang="en-ID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9876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C06BF-DD95-4438-8940-E355D6041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Link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27508-35E4-4438-B131-4D52A3ABF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ID" dirty="0" err="1"/>
              <a:t>Github</a:t>
            </a:r>
            <a:r>
              <a:rPr lang="en-ID" dirty="0"/>
              <a:t>: </a:t>
            </a:r>
            <a:r>
              <a:rPr lang="id-ID" dirty="0">
                <a:hlinkClick r:id="rId2"/>
              </a:rPr>
              <a:t>https://github.com/Affauzi/ARIMA</a:t>
            </a:r>
            <a:endParaRPr lang="en-ID" dirty="0"/>
          </a:p>
          <a:p>
            <a:pPr marL="36900" indent="0">
              <a:buNone/>
            </a:pPr>
            <a:r>
              <a:rPr lang="en-ID" dirty="0" err="1"/>
              <a:t>Infografis</a:t>
            </a:r>
            <a:r>
              <a:rPr lang="en-ID"/>
              <a:t>: </a:t>
            </a:r>
            <a:r>
              <a:rPr lang="en-ID">
                <a:hlinkClick r:id="rId3"/>
              </a:rPr>
              <a:t>https://www.instagram.com/p/B6JZpOMB893/?igshid=t6lwdoq9dr13</a:t>
            </a:r>
            <a:endParaRPr lang="en-ID"/>
          </a:p>
          <a:p>
            <a:pPr marL="36900" indent="0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8253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4D2A5-1090-440C-BBA9-1CD4FA07C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ARIMA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0E6D4-5007-4C48-B2B7-9056D2EEA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2400" dirty="0"/>
              <a:t>Auto Regressive Integrated Moving(ARIMA) </a:t>
            </a:r>
            <a:r>
              <a:rPr lang="en-ID" sz="2400" dirty="0" err="1"/>
              <a:t>merupakan</a:t>
            </a:r>
            <a:r>
              <a:rPr lang="en-ID" sz="2400" dirty="0"/>
              <a:t> </a:t>
            </a:r>
            <a:r>
              <a:rPr lang="en-ID" sz="2400" dirty="0" err="1"/>
              <a:t>metode</a:t>
            </a:r>
            <a:r>
              <a:rPr lang="en-ID" sz="2400" dirty="0"/>
              <a:t> yang </a:t>
            </a:r>
            <a:r>
              <a:rPr lang="en-ID" sz="2400" dirty="0" err="1"/>
              <a:t>digunakan</a:t>
            </a:r>
            <a:r>
              <a:rPr lang="en-ID" sz="2400" dirty="0"/>
              <a:t> </a:t>
            </a:r>
            <a:r>
              <a:rPr lang="en-ID" sz="2400" dirty="0" err="1"/>
              <a:t>untuk</a:t>
            </a:r>
            <a:r>
              <a:rPr lang="en-ID" sz="2400" dirty="0"/>
              <a:t> </a:t>
            </a:r>
            <a:r>
              <a:rPr lang="en-ID" sz="2400" dirty="0" err="1"/>
              <a:t>perhitungan</a:t>
            </a:r>
            <a:r>
              <a:rPr lang="en-ID" sz="2400" dirty="0"/>
              <a:t> time series </a:t>
            </a:r>
            <a:r>
              <a:rPr lang="en-ID" sz="2400" dirty="0" err="1"/>
              <a:t>dari</a:t>
            </a:r>
            <a:r>
              <a:rPr lang="en-ID" sz="2400" dirty="0"/>
              <a:t> masa </a:t>
            </a:r>
            <a:r>
              <a:rPr lang="en-ID" sz="2400" dirty="0" err="1"/>
              <a:t>lampau</a:t>
            </a:r>
            <a:r>
              <a:rPr lang="en-ID" sz="2400" dirty="0"/>
              <a:t>. </a:t>
            </a:r>
            <a:r>
              <a:rPr lang="en-ID" sz="2400" dirty="0" err="1"/>
              <a:t>Perhitungan</a:t>
            </a:r>
            <a:r>
              <a:rPr lang="en-ID" sz="2400" dirty="0"/>
              <a:t> </a:t>
            </a:r>
            <a:r>
              <a:rPr lang="en-ID" sz="2400" dirty="0" err="1"/>
              <a:t>akan</a:t>
            </a:r>
            <a:r>
              <a:rPr lang="en-ID" sz="2400" dirty="0"/>
              <a:t> </a:t>
            </a:r>
            <a:r>
              <a:rPr lang="en-ID" sz="2400" dirty="0" err="1"/>
              <a:t>menghasilkan</a:t>
            </a:r>
            <a:r>
              <a:rPr lang="en-ID" sz="2400" dirty="0"/>
              <a:t> lag dan lagged forecast error yang </a:t>
            </a:r>
            <a:r>
              <a:rPr lang="en-ID" sz="2400" dirty="0" err="1"/>
              <a:t>nantinya</a:t>
            </a:r>
            <a:r>
              <a:rPr lang="en-ID" sz="2400" dirty="0"/>
              <a:t> </a:t>
            </a:r>
            <a:r>
              <a:rPr lang="en-ID" sz="2400" dirty="0" err="1"/>
              <a:t>dapat</a:t>
            </a:r>
            <a:r>
              <a:rPr lang="en-ID" sz="2400" dirty="0"/>
              <a:t> </a:t>
            </a:r>
            <a:r>
              <a:rPr lang="en-ID" sz="2400" dirty="0" err="1"/>
              <a:t>digunakan</a:t>
            </a:r>
            <a:r>
              <a:rPr lang="en-ID" sz="2400" dirty="0"/>
              <a:t> </a:t>
            </a:r>
            <a:r>
              <a:rPr lang="en-ID" sz="2400" dirty="0" err="1"/>
              <a:t>sebagai</a:t>
            </a:r>
            <a:r>
              <a:rPr lang="en-ID" sz="2400" dirty="0"/>
              <a:t> </a:t>
            </a:r>
            <a:r>
              <a:rPr lang="en-ID" sz="2400" dirty="0" err="1"/>
              <a:t>persamaan</a:t>
            </a:r>
            <a:r>
              <a:rPr lang="en-ID" sz="2400" dirty="0"/>
              <a:t> </a:t>
            </a:r>
            <a:r>
              <a:rPr lang="en-ID" sz="2400" dirty="0" err="1"/>
              <a:t>untuk</a:t>
            </a:r>
            <a:r>
              <a:rPr lang="en-ID" sz="2400" dirty="0"/>
              <a:t> </a:t>
            </a:r>
            <a:r>
              <a:rPr lang="en-ID" sz="2400" dirty="0" err="1"/>
              <a:t>memprediksi</a:t>
            </a:r>
            <a:r>
              <a:rPr lang="en-ID" sz="2400" dirty="0"/>
              <a:t> </a:t>
            </a:r>
            <a:r>
              <a:rPr lang="en-ID" sz="2400" dirty="0" err="1"/>
              <a:t>nilai</a:t>
            </a:r>
            <a:r>
              <a:rPr lang="en-ID" sz="2400" dirty="0"/>
              <a:t> </a:t>
            </a:r>
            <a:r>
              <a:rPr lang="en-ID" sz="2400" dirty="0" err="1"/>
              <a:t>kedepannya</a:t>
            </a:r>
            <a:r>
              <a:rPr lang="en-ID" sz="2400" dirty="0"/>
              <a:t>.</a:t>
            </a:r>
            <a:endParaRPr lang="id-ID" sz="2400" dirty="0"/>
          </a:p>
        </p:txBody>
      </p:sp>
    </p:spTree>
    <p:extLst>
      <p:ext uri="{BB962C8B-B14F-4D97-AF65-F5344CB8AC3E}">
        <p14:creationId xmlns:p14="http://schemas.microsoft.com/office/powerpoint/2010/main" val="3150749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1746F-D1F4-46AD-8328-239B0C803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Time Series Forecasting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93400-359B-4541-B726-B41EF3907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2400" dirty="0"/>
              <a:t>Time series </a:t>
            </a:r>
            <a:r>
              <a:rPr lang="en-ID" sz="2400" dirty="0" err="1"/>
              <a:t>merupakan</a:t>
            </a:r>
            <a:r>
              <a:rPr lang="en-ID" sz="2400" dirty="0"/>
              <a:t> </a:t>
            </a:r>
            <a:r>
              <a:rPr lang="en-ID" sz="2400" dirty="0" err="1"/>
              <a:t>urutan</a:t>
            </a:r>
            <a:r>
              <a:rPr lang="en-ID" sz="2400" dirty="0"/>
              <a:t> </a:t>
            </a:r>
            <a:r>
              <a:rPr lang="en-ID" sz="2400" dirty="0" err="1"/>
              <a:t>waktu</a:t>
            </a:r>
            <a:r>
              <a:rPr lang="en-ID" sz="2400" dirty="0"/>
              <a:t> </a:t>
            </a:r>
            <a:r>
              <a:rPr lang="en-ID" sz="2400" dirty="0" err="1"/>
              <a:t>dimana</a:t>
            </a:r>
            <a:r>
              <a:rPr lang="en-ID" sz="2400" dirty="0"/>
              <a:t> </a:t>
            </a:r>
            <a:r>
              <a:rPr lang="en-ID" sz="2400" dirty="0" err="1"/>
              <a:t>dihitung</a:t>
            </a:r>
            <a:r>
              <a:rPr lang="en-ID" sz="2400" dirty="0"/>
              <a:t> pada </a:t>
            </a:r>
            <a:r>
              <a:rPr lang="en-ID" sz="2400" dirty="0" err="1"/>
              <a:t>rentang</a:t>
            </a:r>
            <a:r>
              <a:rPr lang="en-ID" sz="2400" dirty="0"/>
              <a:t> </a:t>
            </a:r>
            <a:r>
              <a:rPr lang="en-ID" sz="2400" dirty="0" err="1"/>
              <a:t>waktu</a:t>
            </a:r>
            <a:r>
              <a:rPr lang="en-ID" sz="2400" dirty="0"/>
              <a:t> </a:t>
            </a:r>
            <a:r>
              <a:rPr lang="en-ID" sz="2400" dirty="0" err="1"/>
              <a:t>tertentu</a:t>
            </a:r>
            <a:r>
              <a:rPr lang="en-ID" sz="2400" dirty="0"/>
              <a:t>. Time series </a:t>
            </a:r>
            <a:r>
              <a:rPr lang="en-ID" sz="2400" dirty="0" err="1"/>
              <a:t>dapat</a:t>
            </a:r>
            <a:r>
              <a:rPr lang="en-ID" sz="2400" dirty="0"/>
              <a:t> </a:t>
            </a:r>
            <a:r>
              <a:rPr lang="en-ID" sz="2400" dirty="0" err="1"/>
              <a:t>berupa</a:t>
            </a:r>
            <a:r>
              <a:rPr lang="en-ID" sz="2400" dirty="0"/>
              <a:t> </a:t>
            </a:r>
            <a:r>
              <a:rPr lang="en-ID" sz="2400" dirty="0" err="1"/>
              <a:t>perhitungan</a:t>
            </a:r>
            <a:r>
              <a:rPr lang="en-ID" sz="2400" dirty="0"/>
              <a:t> </a:t>
            </a:r>
            <a:r>
              <a:rPr lang="en-ID" sz="2400" dirty="0" err="1"/>
              <a:t>tahunan</a:t>
            </a:r>
            <a:r>
              <a:rPr lang="en-ID" sz="2400" dirty="0"/>
              <a:t>, </a:t>
            </a:r>
            <a:r>
              <a:rPr lang="en-ID" sz="2400" dirty="0" err="1"/>
              <a:t>bulan</a:t>
            </a:r>
            <a:r>
              <a:rPr lang="en-ID" sz="2400" dirty="0"/>
              <a:t>, </a:t>
            </a:r>
            <a:r>
              <a:rPr lang="en-ID" sz="2400" dirty="0" err="1"/>
              <a:t>minggu</a:t>
            </a:r>
            <a:r>
              <a:rPr lang="en-ID" sz="2400" dirty="0"/>
              <a:t>, </a:t>
            </a:r>
            <a:r>
              <a:rPr lang="en-ID" sz="2400" dirty="0" err="1"/>
              <a:t>hari</a:t>
            </a:r>
            <a:r>
              <a:rPr lang="en-ID" sz="2400" dirty="0"/>
              <a:t>, jam , </a:t>
            </a:r>
            <a:r>
              <a:rPr lang="en-ID" sz="2400" dirty="0" err="1"/>
              <a:t>menit</a:t>
            </a:r>
            <a:r>
              <a:rPr lang="en-ID" sz="2400" dirty="0"/>
              <a:t>, </a:t>
            </a:r>
            <a:r>
              <a:rPr lang="en-ID" sz="2400" dirty="0" err="1"/>
              <a:t>bahkan</a:t>
            </a:r>
            <a:r>
              <a:rPr lang="en-ID" sz="2400" dirty="0"/>
              <a:t> </a:t>
            </a:r>
            <a:r>
              <a:rPr lang="en-ID" sz="2400" dirty="0" err="1"/>
              <a:t>detik</a:t>
            </a:r>
            <a:r>
              <a:rPr lang="en-ID" sz="2400" dirty="0"/>
              <a:t>. Forecasting </a:t>
            </a:r>
            <a:r>
              <a:rPr lang="en-ID" sz="2400" dirty="0" err="1"/>
              <a:t>merupakan</a:t>
            </a:r>
            <a:r>
              <a:rPr lang="en-ID" sz="2400" dirty="0"/>
              <a:t> </a:t>
            </a:r>
            <a:r>
              <a:rPr lang="en-ID" sz="2400" dirty="0" err="1"/>
              <a:t>langkah</a:t>
            </a:r>
            <a:r>
              <a:rPr lang="en-ID" sz="2400" dirty="0"/>
              <a:t> yang </a:t>
            </a:r>
            <a:r>
              <a:rPr lang="en-ID" sz="2400" dirty="0" err="1"/>
              <a:t>digunakan</a:t>
            </a:r>
            <a:r>
              <a:rPr lang="en-ID" sz="2400" dirty="0"/>
              <a:t> </a:t>
            </a:r>
            <a:r>
              <a:rPr lang="en-ID" sz="2400" dirty="0" err="1"/>
              <a:t>untuk</a:t>
            </a:r>
            <a:r>
              <a:rPr lang="en-ID" sz="2400" dirty="0"/>
              <a:t> </a:t>
            </a:r>
            <a:r>
              <a:rPr lang="en-ID" sz="2400" dirty="0" err="1"/>
              <a:t>memprediksi</a:t>
            </a:r>
            <a:r>
              <a:rPr lang="en-ID" sz="2400" dirty="0"/>
              <a:t> masa </a:t>
            </a:r>
            <a:r>
              <a:rPr lang="en-ID" sz="2400" dirty="0" err="1"/>
              <a:t>depan</a:t>
            </a:r>
            <a:r>
              <a:rPr lang="en-ID" sz="2400" dirty="0"/>
              <a:t>. Ada 2 </a:t>
            </a:r>
            <a:r>
              <a:rPr lang="en-ID" sz="2400" dirty="0" err="1"/>
              <a:t>jenis</a:t>
            </a:r>
            <a:r>
              <a:rPr lang="en-ID" sz="2400" dirty="0"/>
              <a:t> forecasting </a:t>
            </a:r>
            <a:r>
              <a:rPr lang="en-ID" sz="2400" dirty="0" err="1"/>
              <a:t>yaitu</a:t>
            </a:r>
            <a:r>
              <a:rPr lang="en-ID" sz="2400" dirty="0"/>
              <a:t> Univariate Time Series Forecasting dan Multi Variate Time Series Forecasting.</a:t>
            </a:r>
            <a:endParaRPr lang="id-ID" sz="2400" dirty="0"/>
          </a:p>
        </p:txBody>
      </p:sp>
    </p:spTree>
    <p:extLst>
      <p:ext uri="{BB962C8B-B14F-4D97-AF65-F5344CB8AC3E}">
        <p14:creationId xmlns:p14="http://schemas.microsoft.com/office/powerpoint/2010/main" val="3751464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BF1CB-6EBF-4D8C-B0CD-B30C0F2EB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Auto Regressive pada ARIMA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0E0D1-54E9-45F6-8EAF-A0EC560DA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2400" dirty="0"/>
              <a:t>Auto Regressive pada ARIMA </a:t>
            </a:r>
            <a:r>
              <a:rPr lang="en-ID" sz="2400" dirty="0" err="1"/>
              <a:t>mengacu</a:t>
            </a:r>
            <a:r>
              <a:rPr lang="en-ID" sz="2400" dirty="0"/>
              <a:t> pada linear regression model </a:t>
            </a:r>
            <a:r>
              <a:rPr lang="en-ID" sz="2400" dirty="0" err="1"/>
              <a:t>dimana</a:t>
            </a:r>
            <a:r>
              <a:rPr lang="en-ID" sz="2400" dirty="0"/>
              <a:t> </a:t>
            </a:r>
            <a:r>
              <a:rPr lang="en-ID" sz="2400" dirty="0" err="1"/>
              <a:t>akan</a:t>
            </a:r>
            <a:r>
              <a:rPr lang="en-ID" sz="2400" dirty="0"/>
              <a:t> </a:t>
            </a:r>
            <a:r>
              <a:rPr lang="en-ID" sz="2400" dirty="0" err="1"/>
              <a:t>menggunakan</a:t>
            </a:r>
            <a:r>
              <a:rPr lang="en-ID" sz="2400" dirty="0"/>
              <a:t> lag </a:t>
            </a:r>
            <a:r>
              <a:rPr lang="en-ID" sz="2400" dirty="0" err="1"/>
              <a:t>atau</a:t>
            </a:r>
            <a:r>
              <a:rPr lang="en-ID" sz="2400" dirty="0"/>
              <a:t> </a:t>
            </a:r>
            <a:r>
              <a:rPr lang="en-ID" sz="2400" dirty="0" err="1"/>
              <a:t>keterlambatan</a:t>
            </a:r>
            <a:r>
              <a:rPr lang="en-ID" sz="2400" dirty="0"/>
              <a:t> </a:t>
            </a:r>
            <a:r>
              <a:rPr lang="en-ID" sz="2400" dirty="0" err="1"/>
              <a:t>waktu</a:t>
            </a:r>
            <a:r>
              <a:rPr lang="en-ID" sz="2400" dirty="0"/>
              <a:t> </a:t>
            </a:r>
            <a:r>
              <a:rPr lang="en-ID" sz="2400" dirty="0" err="1"/>
              <a:t>sebagai</a:t>
            </a:r>
            <a:r>
              <a:rPr lang="en-ID" sz="2400" dirty="0"/>
              <a:t> predictor. Linear regression model </a:t>
            </a:r>
            <a:r>
              <a:rPr lang="en-ID" sz="2400" dirty="0" err="1"/>
              <a:t>bekerja</a:t>
            </a:r>
            <a:r>
              <a:rPr lang="en-ID" sz="2400" dirty="0"/>
              <a:t> paling </a:t>
            </a:r>
            <a:r>
              <a:rPr lang="en-ID" sz="2400" dirty="0" err="1"/>
              <a:t>baik</a:t>
            </a:r>
            <a:r>
              <a:rPr lang="en-ID" sz="2400" dirty="0"/>
              <a:t> </a:t>
            </a:r>
            <a:r>
              <a:rPr lang="en-ID" sz="2400" dirty="0" err="1"/>
              <a:t>apabila</a:t>
            </a:r>
            <a:r>
              <a:rPr lang="en-ID" sz="2400" dirty="0"/>
              <a:t> predictor </a:t>
            </a:r>
            <a:r>
              <a:rPr lang="en-ID" sz="2400" dirty="0" err="1"/>
              <a:t>tidak</a:t>
            </a:r>
            <a:r>
              <a:rPr lang="en-ID" sz="2400" dirty="0"/>
              <a:t> </a:t>
            </a:r>
            <a:r>
              <a:rPr lang="en-ID" sz="2400" dirty="0" err="1"/>
              <a:t>berkolerasi</a:t>
            </a:r>
            <a:r>
              <a:rPr lang="en-ID" sz="2400" dirty="0"/>
              <a:t> </a:t>
            </a:r>
            <a:r>
              <a:rPr lang="en-ID" sz="2400" dirty="0" err="1"/>
              <a:t>satu</a:t>
            </a:r>
            <a:r>
              <a:rPr lang="en-ID" sz="2400" dirty="0"/>
              <a:t> </a:t>
            </a:r>
            <a:r>
              <a:rPr lang="en-ID" sz="2400" dirty="0" err="1"/>
              <a:t>sama</a:t>
            </a:r>
            <a:r>
              <a:rPr lang="en-ID" sz="2400" dirty="0"/>
              <a:t> lain </a:t>
            </a:r>
            <a:r>
              <a:rPr lang="en-ID" sz="2400" dirty="0" err="1"/>
              <a:t>atau</a:t>
            </a:r>
            <a:r>
              <a:rPr lang="en-ID" sz="2400" dirty="0"/>
              <a:t> </a:t>
            </a:r>
            <a:r>
              <a:rPr lang="en-ID" sz="2400" dirty="0" err="1"/>
              <a:t>berdiri</a:t>
            </a:r>
            <a:r>
              <a:rPr lang="en-ID" sz="2400" dirty="0"/>
              <a:t> </a:t>
            </a:r>
            <a:r>
              <a:rPr lang="en-ID" sz="2400" dirty="0" err="1"/>
              <a:t>sendiri</a:t>
            </a:r>
            <a:r>
              <a:rPr lang="en-ID" sz="2400" dirty="0"/>
              <a:t>. </a:t>
            </a:r>
            <a:endParaRPr lang="id-ID" sz="2400" dirty="0"/>
          </a:p>
        </p:txBody>
      </p:sp>
    </p:spTree>
    <p:extLst>
      <p:ext uri="{BB962C8B-B14F-4D97-AF65-F5344CB8AC3E}">
        <p14:creationId xmlns:p14="http://schemas.microsoft.com/office/powerpoint/2010/main" val="2524045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036F3-88F4-46DB-AD9A-879A949D5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Data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B307C-7A68-4318-9D82-0FADA6D80B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2400" dirty="0"/>
              <a:t>Data yang </a:t>
            </a:r>
            <a:r>
              <a:rPr lang="en-ID" sz="2400" dirty="0" err="1"/>
              <a:t>digunakan</a:t>
            </a:r>
            <a:r>
              <a:rPr lang="en-ID" sz="2400" dirty="0"/>
              <a:t> pada </a:t>
            </a:r>
            <a:r>
              <a:rPr lang="en-ID" sz="2400" dirty="0" err="1"/>
              <a:t>proyek</a:t>
            </a:r>
            <a:r>
              <a:rPr lang="en-ID" sz="2400" dirty="0"/>
              <a:t> kali </a:t>
            </a:r>
            <a:r>
              <a:rPr lang="en-ID" sz="2400" dirty="0" err="1"/>
              <a:t>ini</a:t>
            </a:r>
            <a:r>
              <a:rPr lang="en-ID" sz="2400" dirty="0"/>
              <a:t> </a:t>
            </a:r>
            <a:r>
              <a:rPr lang="en-ID" sz="2400" dirty="0" err="1"/>
              <a:t>yaitu</a:t>
            </a:r>
            <a:r>
              <a:rPr lang="en-ID" sz="2400" dirty="0"/>
              <a:t> data </a:t>
            </a:r>
            <a:r>
              <a:rPr lang="en-ID" sz="2400" dirty="0" err="1"/>
              <a:t>mengenai</a:t>
            </a:r>
            <a:r>
              <a:rPr lang="en-ID" sz="2400" dirty="0"/>
              <a:t> temperature dunia dan </a:t>
            </a:r>
            <a:r>
              <a:rPr lang="en-ID" sz="2400" dirty="0" err="1"/>
              <a:t>produksi</a:t>
            </a:r>
            <a:r>
              <a:rPr lang="en-ID" sz="2400" dirty="0"/>
              <a:t> </a:t>
            </a:r>
            <a:r>
              <a:rPr lang="en-ID" sz="2400" dirty="0" err="1"/>
              <a:t>batu</a:t>
            </a:r>
            <a:r>
              <a:rPr lang="en-ID" sz="2400" dirty="0"/>
              <a:t> bara di dunia. Analisa yang </a:t>
            </a:r>
            <a:r>
              <a:rPr lang="en-ID" sz="2400" dirty="0" err="1"/>
              <a:t>akan</a:t>
            </a:r>
            <a:r>
              <a:rPr lang="en-ID" sz="2400" dirty="0"/>
              <a:t> </a:t>
            </a:r>
            <a:r>
              <a:rPr lang="en-ID" sz="2400" dirty="0" err="1"/>
              <a:t>diambil</a:t>
            </a:r>
            <a:r>
              <a:rPr lang="en-ID" sz="2400" dirty="0"/>
              <a:t> </a:t>
            </a:r>
            <a:r>
              <a:rPr lang="en-ID" sz="2400" dirty="0" err="1"/>
              <a:t>dari</a:t>
            </a:r>
            <a:r>
              <a:rPr lang="en-ID" sz="2400" dirty="0"/>
              <a:t> data </a:t>
            </a:r>
            <a:r>
              <a:rPr lang="en-ID" sz="2400" dirty="0" err="1"/>
              <a:t>tersebut</a:t>
            </a:r>
            <a:r>
              <a:rPr lang="en-ID" sz="2400" dirty="0"/>
              <a:t> </a:t>
            </a:r>
            <a:r>
              <a:rPr lang="en-ID" sz="2400" dirty="0" err="1"/>
              <a:t>yaitu</a:t>
            </a:r>
            <a:r>
              <a:rPr lang="en-ID" sz="2400" dirty="0"/>
              <a:t> </a:t>
            </a:r>
            <a:r>
              <a:rPr lang="en-ID" sz="2400" dirty="0" err="1"/>
              <a:t>kaitan</a:t>
            </a:r>
            <a:r>
              <a:rPr lang="en-ID" sz="2400" dirty="0"/>
              <a:t> </a:t>
            </a:r>
            <a:r>
              <a:rPr lang="en-ID" sz="2400" dirty="0" err="1"/>
              <a:t>antara</a:t>
            </a:r>
            <a:r>
              <a:rPr lang="en-ID" sz="2400" dirty="0"/>
              <a:t> </a:t>
            </a:r>
            <a:r>
              <a:rPr lang="en-ID" sz="2400" dirty="0" err="1"/>
              <a:t>batu</a:t>
            </a:r>
            <a:r>
              <a:rPr lang="en-ID" sz="2400" dirty="0"/>
              <a:t> bara </a:t>
            </a:r>
            <a:r>
              <a:rPr lang="en-ID" sz="2400" dirty="0" err="1"/>
              <a:t>terhadap</a:t>
            </a:r>
            <a:r>
              <a:rPr lang="en-ID" sz="2400" dirty="0"/>
              <a:t> temperature dunia.</a:t>
            </a:r>
            <a:endParaRPr lang="id-ID" sz="2400" dirty="0"/>
          </a:p>
        </p:txBody>
      </p:sp>
    </p:spTree>
    <p:extLst>
      <p:ext uri="{BB962C8B-B14F-4D97-AF65-F5344CB8AC3E}">
        <p14:creationId xmlns:p14="http://schemas.microsoft.com/office/powerpoint/2010/main" val="3941846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41004-5232-4DA1-9809-8472C9053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Perhitungan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D796B-CE19-4D81-9E94-F63C4B3C2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2400" dirty="0" err="1"/>
              <a:t>Perhitungan</a:t>
            </a:r>
            <a:r>
              <a:rPr lang="en-ID" sz="2400" dirty="0"/>
              <a:t> dan </a:t>
            </a:r>
            <a:r>
              <a:rPr lang="en-ID" sz="2400" dirty="0" err="1"/>
              <a:t>pengolahan</a:t>
            </a:r>
            <a:r>
              <a:rPr lang="en-ID" sz="2400" dirty="0"/>
              <a:t> data </a:t>
            </a:r>
            <a:r>
              <a:rPr lang="en-ID" sz="2400" dirty="0" err="1"/>
              <a:t>dilakukan</a:t>
            </a:r>
            <a:r>
              <a:rPr lang="en-ID" sz="2400" dirty="0"/>
              <a:t> </a:t>
            </a:r>
            <a:r>
              <a:rPr lang="en-ID" sz="2400" dirty="0" err="1"/>
              <a:t>menggunakan</a:t>
            </a:r>
            <a:r>
              <a:rPr lang="en-ID" sz="2400" dirty="0"/>
              <a:t> </a:t>
            </a:r>
            <a:r>
              <a:rPr lang="en-ID" sz="2400" dirty="0" err="1"/>
              <a:t>jupyter</a:t>
            </a:r>
            <a:r>
              <a:rPr lang="en-ID" sz="2400" dirty="0"/>
              <a:t> yang mana </a:t>
            </a:r>
            <a:r>
              <a:rPr lang="en-ID" sz="2400" dirty="0" err="1"/>
              <a:t>berbasis</a:t>
            </a:r>
            <a:r>
              <a:rPr lang="en-ID" sz="2400" dirty="0"/>
              <a:t> Bahasa </a:t>
            </a:r>
            <a:r>
              <a:rPr lang="en-ID" sz="2400" dirty="0" err="1"/>
              <a:t>pemrograman</a:t>
            </a:r>
            <a:r>
              <a:rPr lang="en-ID" sz="2400" dirty="0"/>
              <a:t> python. </a:t>
            </a:r>
            <a:r>
              <a:rPr lang="en-ID" sz="2400" dirty="0" err="1"/>
              <a:t>Untuk</a:t>
            </a:r>
            <a:r>
              <a:rPr lang="en-ID" sz="2400" dirty="0"/>
              <a:t> </a:t>
            </a:r>
            <a:r>
              <a:rPr lang="en-ID" sz="2400" dirty="0" err="1"/>
              <a:t>menggambarkan</a:t>
            </a:r>
            <a:r>
              <a:rPr lang="en-ID" sz="2400" dirty="0"/>
              <a:t> </a:t>
            </a:r>
            <a:r>
              <a:rPr lang="en-ID" sz="2400" dirty="0" err="1"/>
              <a:t>grafik</a:t>
            </a:r>
            <a:r>
              <a:rPr lang="en-ID" sz="2400" dirty="0"/>
              <a:t> </a:t>
            </a:r>
            <a:r>
              <a:rPr lang="en-ID" sz="2400" dirty="0" err="1"/>
              <a:t>dilakukan</a:t>
            </a:r>
            <a:r>
              <a:rPr lang="en-ID" sz="2400" dirty="0"/>
              <a:t> </a:t>
            </a:r>
            <a:r>
              <a:rPr lang="en-ID" sz="2400" dirty="0" err="1"/>
              <a:t>melalui</a:t>
            </a:r>
            <a:r>
              <a:rPr lang="en-ID" sz="2400" dirty="0"/>
              <a:t> library matplotlib dan pandas. </a:t>
            </a:r>
            <a:r>
              <a:rPr lang="en-ID" sz="2400" dirty="0" err="1"/>
              <a:t>Untuk</a:t>
            </a:r>
            <a:r>
              <a:rPr lang="en-ID" sz="2400" dirty="0"/>
              <a:t> </a:t>
            </a:r>
            <a:r>
              <a:rPr lang="en-ID" sz="2400" dirty="0" err="1"/>
              <a:t>menjalankan</a:t>
            </a:r>
            <a:r>
              <a:rPr lang="en-ID" sz="2400" dirty="0"/>
              <a:t> ARIMA </a:t>
            </a:r>
            <a:r>
              <a:rPr lang="en-ID" sz="2400" dirty="0" err="1"/>
              <a:t>terdapat</a:t>
            </a:r>
            <a:r>
              <a:rPr lang="en-ID" sz="2400" dirty="0"/>
              <a:t> library </a:t>
            </a:r>
            <a:r>
              <a:rPr lang="en-ID" sz="2400" dirty="0" err="1"/>
              <a:t>pmdarima</a:t>
            </a:r>
            <a:r>
              <a:rPr lang="en-ID" sz="2400" dirty="0"/>
              <a:t>.</a:t>
            </a:r>
            <a:endParaRPr lang="id-ID" sz="2400" dirty="0"/>
          </a:p>
        </p:txBody>
      </p:sp>
    </p:spTree>
    <p:extLst>
      <p:ext uri="{BB962C8B-B14F-4D97-AF65-F5344CB8AC3E}">
        <p14:creationId xmlns:p14="http://schemas.microsoft.com/office/powerpoint/2010/main" val="2550871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329CA-C1DA-44E8-B3E9-014A11859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609600"/>
            <a:ext cx="6573685" cy="1905000"/>
          </a:xfrm>
        </p:spPr>
        <p:txBody>
          <a:bodyPr>
            <a:normAutofit/>
          </a:bodyPr>
          <a:lstStyle/>
          <a:p>
            <a:r>
              <a:rPr lang="en-ID"/>
              <a:t>Grafik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F63D5-176B-4778-A034-AAE8427F1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6573684" cy="32162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D" sz="2400" dirty="0"/>
              <a:t>Dari data yang </a:t>
            </a:r>
            <a:r>
              <a:rPr lang="en-ID" sz="2400" dirty="0" err="1"/>
              <a:t>ada</a:t>
            </a:r>
            <a:r>
              <a:rPr lang="en-ID" sz="2400" dirty="0"/>
              <a:t>, </a:t>
            </a:r>
            <a:r>
              <a:rPr lang="en-ID" sz="2400" dirty="0" err="1"/>
              <a:t>dapat</a:t>
            </a:r>
            <a:r>
              <a:rPr lang="en-ID" sz="2400" dirty="0"/>
              <a:t> </a:t>
            </a:r>
            <a:r>
              <a:rPr lang="en-ID" sz="2400" dirty="0" err="1"/>
              <a:t>digambarkan</a:t>
            </a:r>
            <a:r>
              <a:rPr lang="en-ID" sz="2400" dirty="0"/>
              <a:t> </a:t>
            </a:r>
            <a:r>
              <a:rPr lang="en-ID" sz="2400" dirty="0" err="1"/>
              <a:t>grafik</a:t>
            </a:r>
            <a:r>
              <a:rPr lang="en-ID" sz="2400" dirty="0"/>
              <a:t> </a:t>
            </a:r>
            <a:r>
              <a:rPr lang="en-ID" sz="2400" dirty="0" err="1"/>
              <a:t>mengenai</a:t>
            </a:r>
            <a:r>
              <a:rPr lang="en-ID" sz="2400" dirty="0"/>
              <a:t> rata-rata </a:t>
            </a:r>
            <a:r>
              <a:rPr lang="en-ID" sz="2400" dirty="0" err="1"/>
              <a:t>suhu</a:t>
            </a:r>
            <a:r>
              <a:rPr lang="en-ID" sz="2400" dirty="0"/>
              <a:t> dunia </a:t>
            </a:r>
            <a:r>
              <a:rPr lang="en-ID" sz="2400" dirty="0" err="1"/>
              <a:t>dari</a:t>
            </a:r>
            <a:r>
              <a:rPr lang="en-ID" sz="2400" dirty="0"/>
              <a:t> </a:t>
            </a:r>
            <a:r>
              <a:rPr lang="en-ID" sz="2400" dirty="0" err="1"/>
              <a:t>tahun</a:t>
            </a:r>
            <a:r>
              <a:rPr lang="en-ID" sz="2400" dirty="0"/>
              <a:t> 2000-2013. </a:t>
            </a:r>
            <a:r>
              <a:rPr lang="en-ID" sz="2400" dirty="0" err="1"/>
              <a:t>grafik</a:t>
            </a:r>
            <a:r>
              <a:rPr lang="en-ID" sz="2400" dirty="0"/>
              <a:t> </a:t>
            </a:r>
            <a:r>
              <a:rPr lang="en-ID" sz="2400" dirty="0" err="1"/>
              <a:t>menunjukkan</a:t>
            </a:r>
            <a:r>
              <a:rPr lang="en-ID" sz="2400" dirty="0"/>
              <a:t> </a:t>
            </a:r>
            <a:r>
              <a:rPr lang="en-ID" sz="2400" dirty="0" err="1"/>
              <a:t>bahwa</a:t>
            </a:r>
            <a:r>
              <a:rPr lang="en-ID" sz="2400" dirty="0"/>
              <a:t> rata-rata temperature dunia naik </a:t>
            </a:r>
            <a:r>
              <a:rPr lang="en-ID" sz="2400" dirty="0" err="1"/>
              <a:t>dari</a:t>
            </a:r>
            <a:r>
              <a:rPr lang="en-ID" sz="2400" dirty="0"/>
              <a:t> 19.4 </a:t>
            </a:r>
            <a:r>
              <a:rPr lang="en-ID" sz="2400" dirty="0" err="1"/>
              <a:t>menjadi</a:t>
            </a:r>
            <a:r>
              <a:rPr lang="en-ID" sz="2400" dirty="0"/>
              <a:t> 19.97. </a:t>
            </a:r>
            <a:endParaRPr lang="id-ID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2771D1-E33A-4ED9-A727-EC003FB0B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839" y="1290528"/>
            <a:ext cx="3976788" cy="395690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14051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E0A87-D67D-4404-BA7F-3728DBD2A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260" y="965200"/>
            <a:ext cx="3308130" cy="155061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Grafik</a:t>
            </a:r>
            <a:endParaRPr 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46BCB-B611-45A4-85FB-3AD28493C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952" y="3001338"/>
            <a:ext cx="4241819" cy="28914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Grafik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berikut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menunjukkan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10 negara </a:t>
            </a: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penghasil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batu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bara </a:t>
            </a: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terbesar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di dunia. China </a:t>
            </a: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menjadi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penyumbang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batu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bara </a:t>
            </a: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terbesar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di dunia. </a:t>
            </a:r>
            <a:r>
              <a:rPr lang="en-US" sz="1800" dirty="0">
                <a:solidFill>
                  <a:srgbClr val="FFFFFF"/>
                </a:solidFill>
              </a:rPr>
              <a:t>10 negara </a:t>
            </a:r>
            <a:r>
              <a:rPr lang="en-US" sz="1800" dirty="0" err="1">
                <a:solidFill>
                  <a:srgbClr val="FFFFFF"/>
                </a:solidFill>
              </a:rPr>
              <a:t>ini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diambil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berdasartkan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artikel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dari</a:t>
            </a:r>
            <a:r>
              <a:rPr lang="en-US" sz="1800" dirty="0">
                <a:solidFill>
                  <a:srgbClr val="FFFFFF"/>
                </a:solidFill>
              </a:rPr>
              <a:t>: </a:t>
            </a:r>
            <a:r>
              <a:rPr lang="id-ID" sz="1800" dirty="0">
                <a:hlinkClick r:id="rId2"/>
              </a:rPr>
              <a:t>https://www.worldatlas.com/articles/the-top-10-coal-producers-worldwide.html</a:t>
            </a:r>
            <a:r>
              <a:rPr lang="en-ID" sz="1800" dirty="0"/>
              <a:t> </a:t>
            </a:r>
          </a:p>
          <a:p>
            <a:pPr marL="0" indent="0">
              <a:buNone/>
            </a:pPr>
            <a:r>
              <a:rPr lang="en-ID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Artikel</a:t>
            </a:r>
            <a:r>
              <a:rPr lang="en-ID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ID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tersebut</a:t>
            </a:r>
            <a:r>
              <a:rPr lang="en-ID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ID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menyebutkan</a:t>
            </a:r>
            <a:r>
              <a:rPr lang="en-ID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10 negara </a:t>
            </a:r>
            <a:r>
              <a:rPr lang="en-ID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penghasil</a:t>
            </a:r>
            <a:r>
              <a:rPr lang="en-ID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ID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batu</a:t>
            </a:r>
            <a:r>
              <a:rPr lang="en-ID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bara </a:t>
            </a:r>
            <a:r>
              <a:rPr lang="en-ID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didunia</a:t>
            </a:r>
            <a:r>
              <a:rPr lang="en-ID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.</a:t>
            </a:r>
            <a:endParaRPr lang="en-US" sz="18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B1678F-3684-487F-89B7-943810052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547" y="643467"/>
            <a:ext cx="580319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50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254DB-0C89-407F-BFD9-0C51279CC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122363"/>
            <a:ext cx="330813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ARIMA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D551ED-59D7-40B7-A430-F7FD46DD5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3602038"/>
            <a:ext cx="3308131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Berikut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Suhu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dunia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dari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waktu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ke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waktu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yang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digambarkan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dalam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grafik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berikut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11F9C4-FE6B-4C91-B3AD-82A3D9D71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0996" y="1852583"/>
            <a:ext cx="6274296" cy="315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9224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38</TotalTime>
  <Words>477</Words>
  <Application>Microsoft Office PowerPoint</Application>
  <PresentationFormat>Widescreen</PresentationFormat>
  <Paragraphs>36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Calisto MT</vt:lpstr>
      <vt:lpstr>Cambria Math</vt:lpstr>
      <vt:lpstr>Wingdings 2</vt:lpstr>
      <vt:lpstr>Slate</vt:lpstr>
      <vt:lpstr>ARIMA for Forecasting Temperature</vt:lpstr>
      <vt:lpstr>ARIMA</vt:lpstr>
      <vt:lpstr>Time Series Forecasting</vt:lpstr>
      <vt:lpstr>Auto Regressive pada ARIMA</vt:lpstr>
      <vt:lpstr>Data</vt:lpstr>
      <vt:lpstr>Perhitungan</vt:lpstr>
      <vt:lpstr>Grafik</vt:lpstr>
      <vt:lpstr>Grafik</vt:lpstr>
      <vt:lpstr>ARIMA Model</vt:lpstr>
      <vt:lpstr>Perkiraan Suhu Dunia di Masa Depan</vt:lpstr>
      <vt:lpstr>PowerPoint Presentation</vt:lpstr>
      <vt:lpstr>Analisa</vt:lpstr>
      <vt:lpstr>Analisa</vt:lpstr>
      <vt:lpstr>Referensi</vt:lpstr>
      <vt:lpstr>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ARIMA for Forecasting Temperature</dc:title>
  <dc:creator>Ahmad Fakhrul</dc:creator>
  <cp:lastModifiedBy>Ahmad Fakhrul</cp:lastModifiedBy>
  <cp:revision>7</cp:revision>
  <dcterms:created xsi:type="dcterms:W3CDTF">2019-12-16T19:56:40Z</dcterms:created>
  <dcterms:modified xsi:type="dcterms:W3CDTF">2019-12-16T20:35:30Z</dcterms:modified>
</cp:coreProperties>
</file>